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67" r:id="rId2"/>
    <p:sldId id="261" r:id="rId3"/>
    <p:sldId id="263" r:id="rId4"/>
    <p:sldId id="264" r:id="rId5"/>
    <p:sldId id="256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6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E7C84-43CB-4BBF-BBA1-C36A02AAA0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A7CEB-03E8-4BAF-B0EA-BFF1A039DB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08133-C1EA-4919-9E53-C15E722DC7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57E1B-D80B-4785-93C7-708A946D5C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D68AB-D390-4B9A-895C-289209D61E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7DF3A-48CD-4BD7-8F63-E633C99FB3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8F471-8312-48E2-8BA0-B728322D40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6D1D3-7C12-4A0C-AB92-9D0CA79C9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97289-EFCE-468B-82F2-E28DD94C2B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4DA67-D118-4AA4-BCDD-9D9BB032EC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1610D-D8EF-448B-914E-F67370BF51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527557-EC6C-4435-9396-C86B40A151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400800"/>
          </a:xfrm>
        </p:spPr>
        <p:txBody>
          <a:bodyPr/>
          <a:lstStyle/>
          <a:p>
            <a:pPr algn="l" eaLnBrk="1" hangingPunct="1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                      Ответ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5400" dirty="0" smtClean="0"/>
              <a:t>Депо( ср.род)</a:t>
            </a:r>
            <a:br>
              <a:rPr lang="ru-RU" sz="5400" dirty="0" smtClean="0"/>
            </a:br>
            <a:r>
              <a:rPr lang="ru-RU" sz="5400" dirty="0" smtClean="0"/>
              <a:t>Табло (ср.род)</a:t>
            </a:r>
            <a:br>
              <a:rPr lang="ru-RU" sz="5400" dirty="0" smtClean="0"/>
            </a:br>
            <a:r>
              <a:rPr lang="ru-RU" sz="5400" dirty="0" smtClean="0"/>
              <a:t>Поло (ср.род)</a:t>
            </a:r>
            <a:br>
              <a:rPr lang="ru-RU" sz="5400" dirty="0" smtClean="0"/>
            </a:br>
            <a:r>
              <a:rPr lang="ru-RU" sz="5400" dirty="0" smtClean="0"/>
              <a:t>Пони ( </a:t>
            </a:r>
            <a:r>
              <a:rPr lang="ru-RU" sz="5400" dirty="0" err="1" smtClean="0"/>
              <a:t>муж.род</a:t>
            </a:r>
            <a:r>
              <a:rPr lang="ru-RU" sz="5400" dirty="0" smtClean="0"/>
              <a:t>)</a:t>
            </a:r>
            <a:br>
              <a:rPr lang="ru-RU" sz="5400" dirty="0" smtClean="0"/>
            </a:br>
            <a:r>
              <a:rPr lang="ru-RU" sz="5400" dirty="0" smtClean="0"/>
              <a:t>Филе (ср.род)</a:t>
            </a:r>
            <a:br>
              <a:rPr lang="ru-RU" sz="5400" dirty="0" smtClean="0"/>
            </a:br>
            <a:r>
              <a:rPr lang="ru-RU" sz="5400" dirty="0" smtClean="0"/>
              <a:t>Тире (ср.род)</a:t>
            </a:r>
            <a:br>
              <a:rPr lang="ru-RU" sz="54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228600" y="990600"/>
            <a:ext cx="8686800" cy="5562600"/>
          </a:xfrm>
        </p:spPr>
        <p:txBody>
          <a:bodyPr/>
          <a:lstStyle/>
          <a:p>
            <a:pPr eaLnBrk="1" hangingPunct="1"/>
            <a:r>
              <a:rPr lang="ru-RU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«Умница!» – сказала мама.</a:t>
            </a:r>
            <a:br>
              <a:rPr lang="ru-RU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«Что же ты за непоседа?!» - воскликнула бабушка.</a:t>
            </a:r>
            <a:br>
              <a:rPr lang="ru-RU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«Ну и соня же ты!» – не выдержал папа.</a:t>
            </a:r>
            <a:br>
              <a:rPr lang="ru-RU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0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0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i="1" cap="none" dirty="0" smtClean="0">
                <a:latin typeface="Times New Roman" pitchFamily="18" charset="0"/>
                <a:cs typeface="Times New Roman" pitchFamily="18" charset="0"/>
              </a:rPr>
              <a:t>Скажите, </a:t>
            </a:r>
            <a:r>
              <a:rPr lang="ru-RU" sz="3200" b="0" i="1" cap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b="0" i="1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i="1" cap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мальчике</a:t>
            </a:r>
            <a:r>
              <a:rPr lang="ru-RU" sz="3200" b="0" i="1" cap="none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3200" b="0" i="1" cap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 девочке </a:t>
            </a:r>
            <a:r>
              <a:rPr lang="ru-RU" sz="3200" b="0" i="1" cap="none" dirty="0" smtClean="0">
                <a:latin typeface="Times New Roman" pitchFamily="18" charset="0"/>
                <a:cs typeface="Times New Roman" pitchFamily="18" charset="0"/>
              </a:rPr>
              <a:t>идёт речь в предложениях?</a:t>
            </a:r>
            <a:br>
              <a:rPr lang="ru-RU" sz="3200" b="0" i="1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0" i="1" cap="none" dirty="0" smtClean="0">
                <a:latin typeface="Times New Roman" pitchFamily="18" charset="0"/>
                <a:cs typeface="Times New Roman" pitchFamily="18" charset="0"/>
              </a:rPr>
              <a:t>Можно ли определить к кому относятся эти слова? Почему?</a:t>
            </a:r>
            <a:endParaRPr lang="ru-RU" sz="3200" b="0" cap="none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>
          <a:xfrm>
            <a:off x="722313" y="228600"/>
            <a:ext cx="7772400" cy="914400"/>
          </a:xfrm>
        </p:spPr>
        <p:txBody>
          <a:bodyPr/>
          <a:lstStyle/>
          <a:p>
            <a:pPr algn="ctr" eaLnBrk="1" hangingPunct="1"/>
            <a:r>
              <a:rPr lang="ru-RU" sz="48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 ком идёт речь?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</a:rPr>
              <a:t> </a:t>
            </a:r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«Умница, дочка!» – сказала мама.</a:t>
            </a:r>
            <a:br>
              <a:rPr lang="ru-RU" sz="3200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«Что же ты за непоседа, внучок!?» – воскликнула бабушка.</a:t>
            </a:r>
            <a:br>
              <a:rPr lang="ru-RU" sz="3200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cap="non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«Брат, ну ты и соня!» – не выдержал папа.</a:t>
            </a:r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0" cap="none" dirty="0" smtClean="0">
                <a:latin typeface="Times New Roman" pitchFamily="18" charset="0"/>
                <a:cs typeface="Times New Roman" pitchFamily="18" charset="0"/>
              </a:rPr>
              <a:t>А сейчас вы можете определить о ком идёт речь в этих предложениях? Можно ли определить род этих существительных? </a:t>
            </a:r>
            <a:br>
              <a:rPr lang="ru-RU" sz="3600" b="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0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0" u="sng" cap="none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u="sng" cap="none" dirty="0" smtClean="0">
                <a:latin typeface="Times New Roman" pitchFamily="18" charset="0"/>
                <a:cs typeface="Times New Roman" pitchFamily="18" charset="0"/>
              </a:rPr>
              <a:t>пределите род существительных </a:t>
            </a:r>
            <a:r>
              <a:rPr lang="ru-RU" sz="3600" u="sng" cap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умница, непоседа, соня.</a:t>
            </a:r>
            <a:r>
              <a:rPr lang="ru-RU" sz="3600" b="0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>
          <a:xfrm>
            <a:off x="722313" y="228600"/>
            <a:ext cx="7772400" cy="990600"/>
          </a:xfrm>
        </p:spPr>
        <p:txBody>
          <a:bodyPr/>
          <a:lstStyle/>
          <a:p>
            <a:pPr algn="ctr" eaLnBrk="1" hangingPunct="1"/>
            <a:r>
              <a:rPr lang="ru-RU" sz="48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Сравните!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610600" cy="5257800"/>
          </a:xfrm>
        </p:spPr>
        <p:txBody>
          <a:bodyPr/>
          <a:lstStyle/>
          <a:p>
            <a:pPr eaLnBrk="1" hangingPunct="1"/>
            <a:r>
              <a:rPr lang="ru-RU" cap="none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«Умница, сынок!» – сказала мама.</a:t>
            </a:r>
            <a:br>
              <a:rPr lang="ru-RU" cap="none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cap="none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«Что же ты за непоседа, внученька?!» – воскликнула бабушка.</a:t>
            </a:r>
            <a:br>
              <a:rPr lang="ru-RU" cap="none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cap="none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«Сестра, ну ты и соня!» - не выдержал папа.</a:t>
            </a:r>
            <a:r>
              <a:rPr lang="ru-RU" cap="none" smtClean="0">
                <a:solidFill>
                  <a:srgbClr val="002060"/>
                </a:solidFill>
              </a:rPr>
              <a:t/>
            </a:r>
            <a:br>
              <a:rPr lang="ru-RU" cap="none" smtClean="0">
                <a:solidFill>
                  <a:srgbClr val="002060"/>
                </a:solidFill>
              </a:rPr>
            </a:br>
            <a:r>
              <a:rPr lang="ru-RU" cap="none" smtClean="0"/>
              <a:t/>
            </a:r>
            <a:br>
              <a:rPr lang="ru-RU" cap="none" smtClean="0"/>
            </a:br>
            <a:r>
              <a:rPr lang="ru-RU" sz="3600" u="sng" cap="none" smtClean="0">
                <a:latin typeface="Times New Roman" pitchFamily="18" charset="0"/>
                <a:cs typeface="Times New Roman" pitchFamily="18" charset="0"/>
              </a:rPr>
              <a:t>Определите род существительных </a:t>
            </a:r>
            <a:r>
              <a:rPr lang="ru-RU" u="sng" cap="none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умница, непоседа, соня. </a:t>
            </a:r>
            <a:r>
              <a:rPr lang="ru-RU" cap="none" smtClean="0">
                <a:solidFill>
                  <a:srgbClr val="002060"/>
                </a:solidFill>
              </a:rPr>
              <a:t/>
            </a:r>
            <a:br>
              <a:rPr lang="ru-RU" cap="none" smtClean="0">
                <a:solidFill>
                  <a:srgbClr val="002060"/>
                </a:solidFill>
              </a:rPr>
            </a:br>
            <a:endParaRPr lang="ru-RU" cap="none" smtClean="0">
              <a:solidFill>
                <a:srgbClr val="002060"/>
              </a:solidFill>
            </a:endParaRP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>
          <a:xfrm>
            <a:off x="722313" y="304800"/>
            <a:ext cx="7772400" cy="914400"/>
          </a:xfrm>
        </p:spPr>
        <p:txBody>
          <a:bodyPr/>
          <a:lstStyle/>
          <a:p>
            <a:pPr algn="ctr" eaLnBrk="1" hangingPunct="1"/>
            <a:r>
              <a:rPr lang="ru-RU" sz="48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 так можно?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219450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FFFF00"/>
                </a:solidFill>
              </a:rPr>
              <a:t/>
            </a:r>
            <a:br>
              <a:rPr lang="ru-RU" b="1" i="1" dirty="0" smtClean="0">
                <a:solidFill>
                  <a:srgbClr val="FFFF00"/>
                </a:solidFill>
              </a:rPr>
            </a:br>
            <a:r>
              <a:rPr lang="ru-RU" b="1" i="1" dirty="0" smtClean="0">
                <a:solidFill>
                  <a:srgbClr val="FFFF00"/>
                </a:solidFill>
              </a:rPr>
              <a:t>Имена существительные общего рода </a:t>
            </a:r>
          </a:p>
        </p:txBody>
      </p:sp>
      <p:pic>
        <p:nvPicPr>
          <p:cNvPr id="2051" name="Picture 9" descr="BS0080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14600"/>
            <a:ext cx="2735263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il">
  <a:themeElements>
    <a:clrScheme name="Другая 17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C52547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487</TotalTime>
  <Words>37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pril</vt:lpstr>
      <vt:lpstr>                              Ответ        Депо( ср.род) Табло (ср.род) Поло (ср.род) Пони ( муж.род) Филе (ср.род) Тире (ср.род)              </vt:lpstr>
      <vt:lpstr>«Умница!» – сказала мама. «Что же ты за непоседа?!» - воскликнула бабушка. «Ну и соня же ты!» – не выдержал папа.  Скажите, о мальчике или о девочке идёт речь в предложениях? Можно ли определить к кому относятся эти слова? Почему?</vt:lpstr>
      <vt:lpstr>«Умница, дочка!» – сказала мама. «Что же ты за непоседа, внучок!?» – воскликнула бабушка. «Брат, ну ты и соня!» – не выдержал папа. А сейчас вы можете определить о ком идёт речь в этих предложениях? Можно ли определить род этих существительных?   Определите род существительных умница, непоседа, соня.  </vt:lpstr>
      <vt:lpstr>«Умница, сынок!» – сказала мама. «Что же ты за непоседа, внученька?!» – воскликнула бабушка. «Сестра, ну ты и соня!» - не выдержал папа.  Определите род существительных умница, непоседа, соня.  </vt:lpstr>
      <vt:lpstr> Имена существительные общего рода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Учитель</cp:lastModifiedBy>
  <cp:revision>74</cp:revision>
  <cp:lastPrinted>1601-01-01T00:00:00Z</cp:lastPrinted>
  <dcterms:created xsi:type="dcterms:W3CDTF">1601-01-01T00:00:00Z</dcterms:created>
  <dcterms:modified xsi:type="dcterms:W3CDTF">2017-12-05T09:48:41Z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